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 id="2147484014" r:id="rId2"/>
    <p:sldMasterId id="2147484050" r:id="rId3"/>
    <p:sldMasterId id="2147484099" r:id="rId4"/>
    <p:sldMasterId id="2147484117" r:id="rId5"/>
  </p:sldMasterIdLst>
  <p:notesMasterIdLst>
    <p:notesMasterId r:id="rId14"/>
  </p:notesMasterIdLst>
  <p:sldIdLst>
    <p:sldId id="256" r:id="rId6"/>
    <p:sldId id="257" r:id="rId7"/>
    <p:sldId id="258" r:id="rId8"/>
    <p:sldId id="260" r:id="rId9"/>
    <p:sldId id="261" r:id="rId10"/>
    <p:sldId id="262" r:id="rId11"/>
    <p:sldId id="263" r:id="rId12"/>
    <p:sldId id="26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1" autoAdjust="0"/>
    <p:restoredTop sz="94660"/>
  </p:normalViewPr>
  <p:slideViewPr>
    <p:cSldViewPr snapToGrid="0">
      <p:cViewPr varScale="1">
        <p:scale>
          <a:sx n="82" d="100"/>
          <a:sy n="82" d="100"/>
        </p:scale>
        <p:origin x="89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presProps" Target="presProps.xml"/><Relationship Id="rId10"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A89D16-2B67-4555-B28B-CF75EBEBBAC8}" type="datetimeFigureOut">
              <a:rPr lang="en-US" smtClean="0"/>
              <a:t>5/30/2024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89BD41-F484-4BE5-9244-647A5DF21B3B}" type="slidenum">
              <a:rPr lang="en-US" smtClean="0"/>
              <a:t>‹#›</a:t>
            </a:fld>
            <a:endParaRPr lang="en-US"/>
          </a:p>
        </p:txBody>
      </p:sp>
    </p:spTree>
    <p:extLst>
      <p:ext uri="{BB962C8B-B14F-4D97-AF65-F5344CB8AC3E}">
        <p14:creationId xmlns:p14="http://schemas.microsoft.com/office/powerpoint/2010/main" val="4235726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89BD41-F484-4BE5-9244-647A5DF21B3B}" type="slidenum">
              <a:rPr lang="en-US" smtClean="0"/>
              <a:t>4</a:t>
            </a:fld>
            <a:endParaRPr lang="en-US"/>
          </a:p>
        </p:txBody>
      </p:sp>
    </p:spTree>
    <p:extLst>
      <p:ext uri="{BB962C8B-B14F-4D97-AF65-F5344CB8AC3E}">
        <p14:creationId xmlns:p14="http://schemas.microsoft.com/office/powerpoint/2010/main" val="2455082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1321061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56721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40701296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6407E53-7385-47E9-93D7-F0C9FDB33FC3}" type="slidenum">
              <a:rPr lang="en-US" smtClean="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70744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1133788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423104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2885356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19883694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10423207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24883801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222141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25242144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5222551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37499051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2859222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16092849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2093857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3633744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9826001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39936774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30158080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6407E53-7385-47E9-93D7-F0C9FDB33FC3}" type="slidenum">
              <a:rPr lang="en-US" smtClean="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26539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25107076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5047747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5683204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6800422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12645372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30896142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A505963-9AA3-481A-AC44-8FDAFADDF402}" type="datetimeFigureOut">
              <a:rPr lang="en-US" smtClean="0"/>
              <a:t>5/30/2024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16757203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12518394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32184565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22900065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3826375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10207588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25078738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7824016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26496494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38199978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29891241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24743586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6407E53-7385-47E9-93D7-F0C9FDB33FC3}"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770816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10302181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13925339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1379927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41829477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31962642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26481862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23426360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42617709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38255334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21791438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19721725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34005157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7227303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3521089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25855487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33619213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8405209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224052882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6407E53-7385-47E9-93D7-F0C9FDB33FC3}"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0421528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13192436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26018963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3698822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39795394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31424454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9A505963-9AA3-481A-AC44-8FDAFADDF402}" type="datetimeFigureOut">
              <a:rPr lang="en-US" smtClean="0"/>
              <a:t>5/30/2024</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26407E53-7385-47E9-93D7-F0C9FDB33FC3}" type="slidenum">
              <a:rPr lang="en-US" smtClean="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6664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3616475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29057839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6407E53-7385-47E9-93D7-F0C9FDB33FC3}" type="slidenum">
              <a:rPr lang="en-US" smtClean="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60195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14349137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151428601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6681116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155826839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43259139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86741931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4011741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1638949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3459960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505963-9AA3-481A-AC44-8FDAFADDF402}" type="datetimeFigureOut">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6407E53-7385-47E9-93D7-F0C9FDB33FC3}" type="slidenum">
              <a:rPr lang="en-US" smtClean="0"/>
              <a:t>‹#›</a:t>
            </a:fld>
            <a:endParaRPr lang="en-US" dirty="0"/>
          </a:p>
        </p:txBody>
      </p:sp>
    </p:spTree>
    <p:extLst>
      <p:ext uri="{BB962C8B-B14F-4D97-AF65-F5344CB8AC3E}">
        <p14:creationId xmlns:p14="http://schemas.microsoft.com/office/powerpoint/2010/main" val="2171001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3.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21" Type="http://schemas.openxmlformats.org/officeDocument/2006/relationships/image" Target="../media/image7.png"/><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image" Target="../media/image6.png"/><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5.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image" Target="../media/image8.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A505963-9AA3-481A-AC44-8FDAFADDF402}" type="datetimeFigureOut">
              <a:rPr lang="en-US" smtClean="0"/>
              <a:t>5/30/2024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6407E53-7385-47E9-93D7-F0C9FDB33FC3}" type="slidenum">
              <a:rPr lang="en-US" smtClean="0"/>
              <a:t>‹#›</a:t>
            </a:fld>
            <a:endParaRPr lang="en-US" dirty="0"/>
          </a:p>
        </p:txBody>
      </p:sp>
    </p:spTree>
    <p:extLst>
      <p:ext uri="{BB962C8B-B14F-4D97-AF65-F5344CB8AC3E}">
        <p14:creationId xmlns:p14="http://schemas.microsoft.com/office/powerpoint/2010/main" val="1040523843"/>
      </p:ext>
    </p:extLst>
  </p:cSld>
  <p:clrMap bg1="dk1" tx1="lt1" bg2="dk2" tx2="lt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 id="2147484012" r:id="rId16"/>
    <p:sldLayoutId id="2147484013"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A505963-9AA3-481A-AC44-8FDAFADDF402}" type="datetimeFigureOut">
              <a:rPr lang="en-US" smtClean="0"/>
              <a:t>5/30/2024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6407E53-7385-47E9-93D7-F0C9FDB33FC3}" type="slidenum">
              <a:rPr lang="en-US" smtClean="0"/>
              <a:t>‹#›</a:t>
            </a:fld>
            <a:endParaRPr lang="en-US" dirty="0"/>
          </a:p>
        </p:txBody>
      </p:sp>
    </p:spTree>
    <p:extLst>
      <p:ext uri="{BB962C8B-B14F-4D97-AF65-F5344CB8AC3E}">
        <p14:creationId xmlns:p14="http://schemas.microsoft.com/office/powerpoint/2010/main" val="1195438907"/>
      </p:ext>
    </p:extLst>
  </p:cSld>
  <p:clrMap bg1="dk1" tx1="lt1" bg2="dk2" tx2="lt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 id="2147484027" r:id="rId13"/>
    <p:sldLayoutId id="2147484028" r:id="rId14"/>
    <p:sldLayoutId id="2147484029" r:id="rId15"/>
    <p:sldLayoutId id="2147484030" r:id="rId16"/>
    <p:sldLayoutId id="2147484031"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A505963-9AA3-481A-AC44-8FDAFADDF402}" type="datetimeFigureOut">
              <a:rPr lang="en-US" smtClean="0"/>
              <a:t>5/30/2024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6407E53-7385-47E9-93D7-F0C9FDB33FC3}" type="slidenum">
              <a:rPr lang="en-US" smtClean="0"/>
              <a:t>‹#›</a:t>
            </a:fld>
            <a:endParaRPr lang="en-US" dirty="0"/>
          </a:p>
        </p:txBody>
      </p:sp>
    </p:spTree>
    <p:extLst>
      <p:ext uri="{BB962C8B-B14F-4D97-AF65-F5344CB8AC3E}">
        <p14:creationId xmlns:p14="http://schemas.microsoft.com/office/powerpoint/2010/main" val="471532413"/>
      </p:ext>
    </p:extLst>
  </p:cSld>
  <p:clrMap bg1="dk1" tx1="lt1" bg2="dk2" tx2="lt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 id="2147484064" r:id="rId14"/>
    <p:sldLayoutId id="2147484065" r:id="rId15"/>
    <p:sldLayoutId id="2147484066" r:id="rId16"/>
    <p:sldLayoutId id="214748406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A505963-9AA3-481A-AC44-8FDAFADDF402}" type="datetimeFigureOut">
              <a:rPr lang="en-US" smtClean="0"/>
              <a:t>5/30/2024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6407E53-7385-47E9-93D7-F0C9FDB33FC3}" type="slidenum">
              <a:rPr lang="en-US" smtClean="0"/>
              <a:t>‹#›</a:t>
            </a:fld>
            <a:endParaRPr lang="en-US" dirty="0"/>
          </a:p>
        </p:txBody>
      </p:sp>
    </p:spTree>
    <p:extLst>
      <p:ext uri="{BB962C8B-B14F-4D97-AF65-F5344CB8AC3E}">
        <p14:creationId xmlns:p14="http://schemas.microsoft.com/office/powerpoint/2010/main" val="766269432"/>
      </p:ext>
    </p:extLst>
  </p:cSld>
  <p:clrMap bg1="dk1" tx1="lt1" bg2="dk2" tx2="lt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 id="2147484111" r:id="rId12"/>
    <p:sldLayoutId id="2147484112" r:id="rId13"/>
    <p:sldLayoutId id="2147484113" r:id="rId14"/>
    <p:sldLayoutId id="2147484114" r:id="rId15"/>
    <p:sldLayoutId id="2147484115" r:id="rId16"/>
    <p:sldLayoutId id="214748411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9A505963-9AA3-481A-AC44-8FDAFADDF402}" type="datetimeFigureOut">
              <a:rPr lang="en-US" smtClean="0"/>
              <a:t>5/30/2024</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26407E53-7385-47E9-93D7-F0C9FDB33FC3}" type="slidenum">
              <a:rPr lang="en-US" smtClean="0"/>
              <a:t>‹#›</a:t>
            </a:fld>
            <a:endParaRPr lang="en-US" dirty="0"/>
          </a:p>
        </p:txBody>
      </p:sp>
    </p:spTree>
    <p:extLst>
      <p:ext uri="{BB962C8B-B14F-4D97-AF65-F5344CB8AC3E}">
        <p14:creationId xmlns:p14="http://schemas.microsoft.com/office/powerpoint/2010/main" val="1430721164"/>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hyperlink" Target="https://colegiomanuelrodriguez.cl/mr/exelearning/7IngU5/environmental_issues.html" TargetMode="External"/><Relationship Id="rId7" Type="http://schemas.openxmlformats.org/officeDocument/2006/relationships/hyperlink" Target="https://creativecommons.org/licenses/by-nc-sa/3.0/" TargetMode="External"/><Relationship Id="rId2" Type="http://schemas.openxmlformats.org/officeDocument/2006/relationships/image" Target="../media/image9.jpg"/><Relationship Id="rId1" Type="http://schemas.openxmlformats.org/officeDocument/2006/relationships/slideLayout" Target="../slideLayouts/slideLayout19.xml"/><Relationship Id="rId6" Type="http://schemas.openxmlformats.org/officeDocument/2006/relationships/hyperlink" Target="https://digitalprojects.davidson.edu/earthday2020/air-pollution/" TargetMode="External"/><Relationship Id="rId5" Type="http://schemas.openxmlformats.org/officeDocument/2006/relationships/image" Target="../media/image10.jpg"/><Relationship Id="rId4" Type="http://schemas.openxmlformats.org/officeDocument/2006/relationships/hyperlink" Target="https://creativecommons.org/licenses/by-sa/3.0/"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11.jpg"/><Relationship Id="rId7" Type="http://schemas.openxmlformats.org/officeDocument/2006/relationships/hyperlink" Target="https://www.pxfuel.com/en/free-photo-jadwy" TargetMode="External"/><Relationship Id="rId2" Type="http://schemas.openxmlformats.org/officeDocument/2006/relationships/notesSlide" Target="../notesSlides/notesSlide1.xml"/><Relationship Id="rId1" Type="http://schemas.openxmlformats.org/officeDocument/2006/relationships/slideLayout" Target="../slideLayouts/slideLayout46.xml"/><Relationship Id="rId6" Type="http://schemas.openxmlformats.org/officeDocument/2006/relationships/image" Target="../media/image12.jpg"/><Relationship Id="rId5" Type="http://schemas.openxmlformats.org/officeDocument/2006/relationships/hyperlink" Target="https://creativecommons.org/licenses/by-sa/3.0/" TargetMode="External"/><Relationship Id="rId10" Type="http://schemas.openxmlformats.org/officeDocument/2006/relationships/hyperlink" Target="https://creativecommons.org/licenses/by-nc-sa/3.0/" TargetMode="External"/><Relationship Id="rId4" Type="http://schemas.openxmlformats.org/officeDocument/2006/relationships/hyperlink" Target="https://www.youthvoices.live/water-pollution-3/" TargetMode="External"/><Relationship Id="rId9" Type="http://schemas.openxmlformats.org/officeDocument/2006/relationships/hyperlink" Target="https://ecogreenlove.com/2017/07/01/plasticfree-july/comment-page-1/"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Noise_pollution" TargetMode="External"/><Relationship Id="rId7"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3.xml"/><Relationship Id="rId6" Type="http://schemas.openxmlformats.org/officeDocument/2006/relationships/hyperlink" Target="https://creativecommons.org/licenses/by/3.0/" TargetMode="External"/><Relationship Id="rId5" Type="http://schemas.openxmlformats.org/officeDocument/2006/relationships/hyperlink" Target="https://www.sketchport.com/drawing/6292186396098560/stop-the-noise" TargetMode="External"/><Relationship Id="rId4" Type="http://schemas.openxmlformats.org/officeDocument/2006/relationships/hyperlink" Target="https://creativecommons.org/licenses/by-sa/3.0/"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flickr.com/photos/timo_w2s/6691111353/" TargetMode="External"/><Relationship Id="rId7" Type="http://schemas.openxmlformats.org/officeDocument/2006/relationships/hyperlink" Target="https://creativecommons.org/licenses/by/3.0/" TargetMode="External"/><Relationship Id="rId2" Type="http://schemas.openxmlformats.org/officeDocument/2006/relationships/image" Target="../media/image16.jpg"/><Relationship Id="rId1" Type="http://schemas.openxmlformats.org/officeDocument/2006/relationships/slideLayout" Target="../slideLayouts/slideLayout11.xml"/><Relationship Id="rId6" Type="http://schemas.openxmlformats.org/officeDocument/2006/relationships/hyperlink" Target="https://www.snowaddiction.org/2014/06/youll-never-look-at-the-night-sky-in-the-same-way.html?m=1" TargetMode="External"/><Relationship Id="rId5" Type="http://schemas.openxmlformats.org/officeDocument/2006/relationships/image" Target="../media/image17.jpg"/><Relationship Id="rId4" Type="http://schemas.openxmlformats.org/officeDocument/2006/relationships/hyperlink" Target="https://creativecommons.org/licenses/by-sa/3.0/"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www.eoi.es/blogs/imsd/why-should-we-care-about-climate-change-2/" TargetMode="External"/><Relationship Id="rId7" Type="http://schemas.openxmlformats.org/officeDocument/2006/relationships/hyperlink" Target="https://creativecommons.org/licenses/by-nc-nd/3.0/" TargetMode="External"/><Relationship Id="rId2" Type="http://schemas.openxmlformats.org/officeDocument/2006/relationships/image" Target="../media/image18.jpg"/><Relationship Id="rId1" Type="http://schemas.openxmlformats.org/officeDocument/2006/relationships/slideLayout" Target="../slideLayouts/slideLayout62.xml"/><Relationship Id="rId6" Type="http://schemas.openxmlformats.org/officeDocument/2006/relationships/hyperlink" Target="https://blogs.lse.ac.uk/lsereviewofbooks/2014/05/27/book-review-visual-pollution-advertising-signage-and-environmental-quality-by-adriana-portella/" TargetMode="External"/><Relationship Id="rId5" Type="http://schemas.openxmlformats.org/officeDocument/2006/relationships/image" Target="../media/image19.jpg"/><Relationship Id="rId10" Type="http://schemas.openxmlformats.org/officeDocument/2006/relationships/hyperlink" Target="https://creativecommons.org/licenses/by-nc/3.0/" TargetMode="External"/><Relationship Id="rId4" Type="http://schemas.openxmlformats.org/officeDocument/2006/relationships/hyperlink" Target="https://creativecommons.org/licenses/by-nc-sa/3.0/" TargetMode="External"/><Relationship Id="rId9" Type="http://schemas.openxmlformats.org/officeDocument/2006/relationships/hyperlink" Target="https://www.pngall.com/pollution-png/download/53723" TargetMode="External"/></Relationships>
</file>

<file path=ppt/slides/_rels/slide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0053E6-2CE2-FB88-8E5A-28A03CD2EA97}"/>
              </a:ext>
            </a:extLst>
          </p:cNvPr>
          <p:cNvSpPr>
            <a:spLocks noGrp="1"/>
          </p:cNvSpPr>
          <p:nvPr>
            <p:ph type="title"/>
          </p:nvPr>
        </p:nvSpPr>
        <p:spPr/>
        <p:txBody>
          <a:bodyPr/>
          <a:lstStyle/>
          <a:p>
            <a:r>
              <a:rPr lang="en-US" sz="7200" dirty="0" err="1"/>
              <a:t>POLlUTION</a:t>
            </a:r>
            <a:r>
              <a:rPr lang="en-US" dirty="0"/>
              <a:t>  </a:t>
            </a:r>
          </a:p>
        </p:txBody>
      </p:sp>
      <p:sp>
        <p:nvSpPr>
          <p:cNvPr id="5" name="Content Placeholder 4">
            <a:extLst>
              <a:ext uri="{FF2B5EF4-FFF2-40B4-BE49-F238E27FC236}">
                <a16:creationId xmlns:a16="http://schemas.microsoft.com/office/drawing/2014/main" id="{951FDF31-6633-95A2-6734-E53AF9093053}"/>
              </a:ext>
            </a:extLst>
          </p:cNvPr>
          <p:cNvSpPr>
            <a:spLocks noGrp="1"/>
          </p:cNvSpPr>
          <p:nvPr>
            <p:ph idx="1"/>
          </p:nvPr>
        </p:nvSpPr>
        <p:spPr>
          <a:xfrm>
            <a:off x="691056" y="2166402"/>
            <a:ext cx="10353762" cy="3695136"/>
          </a:xfrm>
        </p:spPr>
        <p:txBody>
          <a:bodyPr/>
          <a:lstStyle/>
          <a:p>
            <a:pPr marL="0" indent="0">
              <a:buNone/>
            </a:pPr>
            <a:r>
              <a:rPr lang="en-US" b="0" i="0" dirty="0">
                <a:solidFill>
                  <a:srgbClr val="4D5156"/>
                </a:solidFill>
                <a:effectLst/>
                <a:highlight>
                  <a:srgbClr val="FFFFFF"/>
                </a:highlight>
                <a:latin typeface="Google Sans"/>
              </a:rPr>
              <a:t>Pollution is </a:t>
            </a:r>
            <a:r>
              <a:rPr lang="en-US" b="0" i="0" dirty="0">
                <a:solidFill>
                  <a:srgbClr val="040C28"/>
                </a:solidFill>
                <a:effectLst/>
                <a:highlight>
                  <a:srgbClr val="D3E3FD"/>
                </a:highlight>
                <a:latin typeface="Google Sans"/>
              </a:rPr>
              <a:t>the introduction of harmful materials into the environment</a:t>
            </a:r>
            <a:r>
              <a:rPr lang="en-US" b="0" i="0" dirty="0">
                <a:solidFill>
                  <a:srgbClr val="4D5156"/>
                </a:solidFill>
                <a:effectLst/>
                <a:highlight>
                  <a:srgbClr val="FFFFFF"/>
                </a:highlight>
                <a:latin typeface="Google Sans"/>
              </a:rPr>
              <a:t>. These harmful materials are called pollutants. Pollutants can be natural, such as volcanic ash. They can also be created by human activity, such as trash or runoff produced by factories. Pollutants damage the quality of air, water, and land</a:t>
            </a:r>
            <a:endParaRPr lang="en-US" dirty="0"/>
          </a:p>
        </p:txBody>
      </p:sp>
    </p:spTree>
    <p:extLst>
      <p:ext uri="{BB962C8B-B14F-4D97-AF65-F5344CB8AC3E}">
        <p14:creationId xmlns:p14="http://schemas.microsoft.com/office/powerpoint/2010/main" val="37667831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0821C-6B13-BAE2-3CBB-D4998754D61A}"/>
              </a:ext>
            </a:extLst>
          </p:cNvPr>
          <p:cNvSpPr>
            <a:spLocks noGrp="1"/>
          </p:cNvSpPr>
          <p:nvPr>
            <p:ph type="title"/>
          </p:nvPr>
        </p:nvSpPr>
        <p:spPr>
          <a:xfrm>
            <a:off x="1465386" y="180901"/>
            <a:ext cx="9941168" cy="1326321"/>
          </a:xfrm>
        </p:spPr>
        <p:txBody>
          <a:bodyPr>
            <a:normAutofit/>
          </a:bodyPr>
          <a:lstStyle/>
          <a:p>
            <a:r>
              <a:rPr lang="en-US" sz="6600" dirty="0"/>
              <a:t>Types of pollution</a:t>
            </a:r>
          </a:p>
        </p:txBody>
      </p:sp>
      <p:sp>
        <p:nvSpPr>
          <p:cNvPr id="3" name="Content Placeholder 2">
            <a:extLst>
              <a:ext uri="{FF2B5EF4-FFF2-40B4-BE49-F238E27FC236}">
                <a16:creationId xmlns:a16="http://schemas.microsoft.com/office/drawing/2014/main" id="{871D95C3-0B61-9B8C-BB36-B9998358BDD0}"/>
              </a:ext>
            </a:extLst>
          </p:cNvPr>
          <p:cNvSpPr>
            <a:spLocks noGrp="1"/>
          </p:cNvSpPr>
          <p:nvPr>
            <p:ph idx="1"/>
          </p:nvPr>
        </p:nvSpPr>
        <p:spPr/>
        <p:txBody>
          <a:bodyPr>
            <a:normAutofit fontScale="92500" lnSpcReduction="20000"/>
          </a:bodyPr>
          <a:lstStyle/>
          <a:p>
            <a:pPr marL="0" indent="0">
              <a:buNone/>
            </a:pPr>
            <a:r>
              <a:rPr lang="en-US" sz="4000" dirty="0"/>
              <a:t>*Air pollution  </a:t>
            </a:r>
          </a:p>
          <a:p>
            <a:pPr marL="0" indent="0">
              <a:buNone/>
            </a:pPr>
            <a:r>
              <a:rPr lang="en-US" sz="4000" dirty="0"/>
              <a:t>*Water pollution</a:t>
            </a:r>
          </a:p>
          <a:p>
            <a:pPr marL="0" indent="0">
              <a:buNone/>
            </a:pPr>
            <a:r>
              <a:rPr lang="en-US" sz="4000" dirty="0"/>
              <a:t>*Noise pollution</a:t>
            </a:r>
          </a:p>
          <a:p>
            <a:pPr marL="0" indent="0">
              <a:buNone/>
            </a:pPr>
            <a:r>
              <a:rPr lang="en-US" sz="4000" dirty="0"/>
              <a:t>*Plastic pollution </a:t>
            </a:r>
          </a:p>
          <a:p>
            <a:pPr marL="0" indent="0">
              <a:buNone/>
            </a:pPr>
            <a:r>
              <a:rPr lang="en-US" sz="4000" dirty="0"/>
              <a:t>*Soil contamination </a:t>
            </a:r>
          </a:p>
          <a:p>
            <a:pPr marL="0" indent="0">
              <a:buNone/>
            </a:pPr>
            <a:r>
              <a:rPr lang="en-US" sz="4000" dirty="0"/>
              <a:t>*Light pollution </a:t>
            </a:r>
          </a:p>
          <a:p>
            <a:pPr marL="0" indent="0">
              <a:buNone/>
            </a:pPr>
            <a:r>
              <a:rPr lang="en-US" sz="4000" dirty="0"/>
              <a:t>*Visual pollution </a:t>
            </a:r>
          </a:p>
        </p:txBody>
      </p:sp>
    </p:spTree>
    <p:extLst>
      <p:ext uri="{BB962C8B-B14F-4D97-AF65-F5344CB8AC3E}">
        <p14:creationId xmlns:p14="http://schemas.microsoft.com/office/powerpoint/2010/main" val="1233573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6F665-908C-6A25-CBD9-0F90DAA74A18}"/>
              </a:ext>
            </a:extLst>
          </p:cNvPr>
          <p:cNvSpPr>
            <a:spLocks noGrp="1"/>
          </p:cNvSpPr>
          <p:nvPr>
            <p:ph type="title"/>
          </p:nvPr>
        </p:nvSpPr>
        <p:spPr/>
        <p:txBody>
          <a:bodyPr>
            <a:normAutofit/>
          </a:bodyPr>
          <a:lstStyle/>
          <a:p>
            <a:r>
              <a:rPr lang="en-US" sz="4400" dirty="0"/>
              <a:t>Air pollution</a:t>
            </a:r>
            <a:br>
              <a:rPr lang="en-US" sz="4400" dirty="0"/>
            </a:br>
            <a:endParaRPr lang="en-US" sz="4400" dirty="0"/>
          </a:p>
        </p:txBody>
      </p:sp>
      <p:pic>
        <p:nvPicPr>
          <p:cNvPr id="5" name="Content Placeholder 4">
            <a:extLst>
              <a:ext uri="{FF2B5EF4-FFF2-40B4-BE49-F238E27FC236}">
                <a16:creationId xmlns:a16="http://schemas.microsoft.com/office/drawing/2014/main" id="{4D9D2AFB-237D-DECF-02B4-70860254B7ED}"/>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4263" y="1358265"/>
            <a:ext cx="5556412" cy="3340930"/>
          </a:xfrm>
        </p:spPr>
      </p:pic>
      <p:sp>
        <p:nvSpPr>
          <p:cNvPr id="6" name="TextBox 5">
            <a:extLst>
              <a:ext uri="{FF2B5EF4-FFF2-40B4-BE49-F238E27FC236}">
                <a16:creationId xmlns:a16="http://schemas.microsoft.com/office/drawing/2014/main" id="{C49463E4-8FFE-86EC-7C97-EBD64D36436B}"/>
              </a:ext>
            </a:extLst>
          </p:cNvPr>
          <p:cNvSpPr txBox="1"/>
          <p:nvPr/>
        </p:nvSpPr>
        <p:spPr>
          <a:xfrm>
            <a:off x="9115954" y="6637279"/>
            <a:ext cx="5556412" cy="230832"/>
          </a:xfrm>
          <a:prstGeom prst="rect">
            <a:avLst/>
          </a:prstGeom>
          <a:noFill/>
        </p:spPr>
        <p:txBody>
          <a:bodyPr wrap="square" rtlCol="0">
            <a:spAutoFit/>
          </a:bodyPr>
          <a:lstStyle/>
          <a:p>
            <a:r>
              <a:rPr lang="en-US" sz="900" dirty="0">
                <a:hlinkClick r:id="rId3" tooltip="https://colegiomanuelrodriguez.cl/mr/exelearning/7IngU5/environmental_issues.html"/>
              </a:rPr>
              <a:t>This Photo</a:t>
            </a:r>
            <a:r>
              <a:rPr lang="en-US" sz="900" dirty="0"/>
              <a:t> by Unknown Author is licensed under </a:t>
            </a:r>
            <a:r>
              <a:rPr lang="en-US" sz="900" dirty="0">
                <a:hlinkClick r:id="rId4" tooltip="https://creativecommons.org/licenses/by-sa/3.0/"/>
              </a:rPr>
              <a:t>CC BY-SA</a:t>
            </a:r>
            <a:endParaRPr lang="en-US" sz="900" dirty="0"/>
          </a:p>
        </p:txBody>
      </p:sp>
      <p:pic>
        <p:nvPicPr>
          <p:cNvPr id="11" name="Picture 10">
            <a:extLst>
              <a:ext uri="{FF2B5EF4-FFF2-40B4-BE49-F238E27FC236}">
                <a16:creationId xmlns:a16="http://schemas.microsoft.com/office/drawing/2014/main" id="{A427A917-3A97-92F0-3832-9F1DEA2029E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559061" y="1358265"/>
            <a:ext cx="4941277" cy="4761181"/>
          </a:xfrm>
          <a:prstGeom prst="rect">
            <a:avLst/>
          </a:prstGeom>
        </p:spPr>
      </p:pic>
      <p:sp>
        <p:nvSpPr>
          <p:cNvPr id="12" name="TextBox 11">
            <a:extLst>
              <a:ext uri="{FF2B5EF4-FFF2-40B4-BE49-F238E27FC236}">
                <a16:creationId xmlns:a16="http://schemas.microsoft.com/office/drawing/2014/main" id="{402B85D5-EF4E-D74B-AE7C-36BB6265FFEE}"/>
              </a:ext>
            </a:extLst>
          </p:cNvPr>
          <p:cNvSpPr txBox="1"/>
          <p:nvPr/>
        </p:nvSpPr>
        <p:spPr>
          <a:xfrm>
            <a:off x="2667000" y="6858000"/>
            <a:ext cx="4941277" cy="230832"/>
          </a:xfrm>
          <a:prstGeom prst="rect">
            <a:avLst/>
          </a:prstGeom>
          <a:noFill/>
        </p:spPr>
        <p:txBody>
          <a:bodyPr wrap="square" rtlCol="0">
            <a:spAutoFit/>
          </a:bodyPr>
          <a:lstStyle/>
          <a:p>
            <a:r>
              <a:rPr lang="en-US" sz="900">
                <a:hlinkClick r:id="rId6" tooltip="https://digitalprojects.davidson.edu/earthday2020/air-pollution/"/>
              </a:rPr>
              <a:t>This Photo</a:t>
            </a:r>
            <a:r>
              <a:rPr lang="en-US" sz="900"/>
              <a:t> by Unknown Author is licensed under </a:t>
            </a:r>
            <a:r>
              <a:rPr lang="en-US" sz="900">
                <a:hlinkClick r:id="rId7" tooltip="https://creativecommons.org/licenses/by-nc-sa/3.0/"/>
              </a:rPr>
              <a:t>CC BY-SA-NC</a:t>
            </a:r>
            <a:endParaRPr lang="en-US" sz="900"/>
          </a:p>
        </p:txBody>
      </p:sp>
      <p:sp>
        <p:nvSpPr>
          <p:cNvPr id="3" name="Rectangle 2">
            <a:extLst>
              <a:ext uri="{FF2B5EF4-FFF2-40B4-BE49-F238E27FC236}">
                <a16:creationId xmlns:a16="http://schemas.microsoft.com/office/drawing/2014/main" id="{A01EB6EC-1B72-7A29-5C99-92E6F7B46765}"/>
              </a:ext>
            </a:extLst>
          </p:cNvPr>
          <p:cNvSpPr/>
          <p:nvPr/>
        </p:nvSpPr>
        <p:spPr>
          <a:xfrm>
            <a:off x="199992" y="4829908"/>
            <a:ext cx="6224954" cy="19227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Air pollution is the introduction of harmful material into </a:t>
            </a:r>
            <a:r>
              <a:rPr lang="en-US" dirty="0" err="1"/>
              <a:t>theatmosphere,causing</a:t>
            </a:r>
            <a:r>
              <a:rPr lang="en-US" dirty="0"/>
              <a:t> damage to living organism and to the environment .</a:t>
            </a:r>
          </a:p>
        </p:txBody>
      </p:sp>
    </p:spTree>
    <p:extLst>
      <p:ext uri="{BB962C8B-B14F-4D97-AF65-F5344CB8AC3E}">
        <p14:creationId xmlns:p14="http://schemas.microsoft.com/office/powerpoint/2010/main" val="3012305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420BE-9E65-D877-B013-BF48C3BCB110}"/>
              </a:ext>
            </a:extLst>
          </p:cNvPr>
          <p:cNvSpPr>
            <a:spLocks noGrp="1"/>
          </p:cNvSpPr>
          <p:nvPr>
            <p:ph type="title"/>
          </p:nvPr>
        </p:nvSpPr>
        <p:spPr>
          <a:xfrm>
            <a:off x="1446212" y="149257"/>
            <a:ext cx="9302752" cy="1173329"/>
          </a:xfrm>
        </p:spPr>
        <p:txBody>
          <a:bodyPr>
            <a:normAutofit fontScale="90000"/>
          </a:bodyPr>
          <a:lstStyle/>
          <a:p>
            <a:r>
              <a:rPr lang="en-US" sz="8000" dirty="0"/>
              <a:t>WATER </a:t>
            </a:r>
            <a:r>
              <a:rPr lang="en-US" sz="3200" dirty="0"/>
              <a:t> </a:t>
            </a:r>
            <a:r>
              <a:rPr lang="en-US" sz="8000" dirty="0"/>
              <a:t>POLLUTION</a:t>
            </a:r>
            <a:endParaRPr lang="en-US" sz="3200" dirty="0"/>
          </a:p>
        </p:txBody>
      </p:sp>
      <p:sp>
        <p:nvSpPr>
          <p:cNvPr id="5" name="Text Placeholder 4">
            <a:extLst>
              <a:ext uri="{FF2B5EF4-FFF2-40B4-BE49-F238E27FC236}">
                <a16:creationId xmlns:a16="http://schemas.microsoft.com/office/drawing/2014/main" id="{99F6D244-10BD-298F-8DDD-65B7F7344681}"/>
              </a:ext>
            </a:extLst>
          </p:cNvPr>
          <p:cNvSpPr>
            <a:spLocks noGrp="1"/>
          </p:cNvSpPr>
          <p:nvPr>
            <p:ph type="body" sz="half" idx="13"/>
          </p:nvPr>
        </p:nvSpPr>
        <p:spPr/>
        <p:txBody>
          <a:bodyPr/>
          <a:lstStyle/>
          <a:p>
            <a:endParaRPr lang="en-US"/>
          </a:p>
        </p:txBody>
      </p:sp>
      <p:sp>
        <p:nvSpPr>
          <p:cNvPr id="4" name="Text Placeholder 3">
            <a:extLst>
              <a:ext uri="{FF2B5EF4-FFF2-40B4-BE49-F238E27FC236}">
                <a16:creationId xmlns:a16="http://schemas.microsoft.com/office/drawing/2014/main" id="{2EE7F67F-F85C-66DC-6A3B-E8077BC5792A}"/>
              </a:ext>
            </a:extLst>
          </p:cNvPr>
          <p:cNvSpPr>
            <a:spLocks noGrp="1"/>
          </p:cNvSpPr>
          <p:nvPr>
            <p:ph type="body" sz="half" idx="2"/>
          </p:nvPr>
        </p:nvSpPr>
        <p:spPr>
          <a:xfrm>
            <a:off x="4865077" y="5072309"/>
            <a:ext cx="7326922" cy="1636434"/>
          </a:xfrm>
        </p:spPr>
        <p:txBody>
          <a:bodyPr/>
          <a:lstStyle/>
          <a:p>
            <a:r>
              <a:rPr lang="en-US" dirty="0"/>
              <a:t>Water pollution is the contamination of water bodies (</a:t>
            </a:r>
            <a:r>
              <a:rPr lang="en-US" dirty="0" err="1"/>
              <a:t>eg</a:t>
            </a:r>
            <a:r>
              <a:rPr lang="en-US" dirty="0"/>
              <a:t> – lakes , rivers , oceans and groundwater ) water pollution occurs when </a:t>
            </a:r>
            <a:r>
              <a:rPr lang="en-US" dirty="0" err="1"/>
              <a:t>pollutantsare</a:t>
            </a:r>
            <a:r>
              <a:rPr lang="en-US" dirty="0"/>
              <a:t> directly or indirectly discharged into water bodies without adequate treatment to remove harmful compound . </a:t>
            </a:r>
          </a:p>
        </p:txBody>
      </p:sp>
      <p:pic>
        <p:nvPicPr>
          <p:cNvPr id="10" name="Picture 9">
            <a:extLst>
              <a:ext uri="{FF2B5EF4-FFF2-40B4-BE49-F238E27FC236}">
                <a16:creationId xmlns:a16="http://schemas.microsoft.com/office/drawing/2014/main" id="{D72077A7-EF5B-5960-51D1-A730E8C7CC2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7726" y="1375554"/>
            <a:ext cx="3997567" cy="2718580"/>
          </a:xfrm>
          <a:prstGeom prst="rect">
            <a:avLst/>
          </a:prstGeom>
        </p:spPr>
      </p:pic>
      <p:sp>
        <p:nvSpPr>
          <p:cNvPr id="11" name="TextBox 10">
            <a:extLst>
              <a:ext uri="{FF2B5EF4-FFF2-40B4-BE49-F238E27FC236}">
                <a16:creationId xmlns:a16="http://schemas.microsoft.com/office/drawing/2014/main" id="{A8FF4454-CD88-D922-F73B-FC3C31236D0C}"/>
              </a:ext>
            </a:extLst>
          </p:cNvPr>
          <p:cNvSpPr txBox="1"/>
          <p:nvPr/>
        </p:nvSpPr>
        <p:spPr>
          <a:xfrm>
            <a:off x="738555" y="6239482"/>
            <a:ext cx="3997567" cy="230832"/>
          </a:xfrm>
          <a:prstGeom prst="rect">
            <a:avLst/>
          </a:prstGeom>
          <a:noFill/>
        </p:spPr>
        <p:txBody>
          <a:bodyPr wrap="square" rtlCol="0">
            <a:spAutoFit/>
          </a:bodyPr>
          <a:lstStyle/>
          <a:p>
            <a:r>
              <a:rPr lang="en-US" sz="900" dirty="0">
                <a:hlinkClick r:id="rId4" tooltip="https://www.youthvoices.live/water-pollution-3/"/>
              </a:rPr>
              <a:t>This Photo</a:t>
            </a:r>
            <a:r>
              <a:rPr lang="en-US" sz="900" dirty="0"/>
              <a:t> by Unknown Author is licensed under </a:t>
            </a:r>
            <a:r>
              <a:rPr lang="en-US" sz="900" dirty="0">
                <a:hlinkClick r:id="rId5" tooltip="https://creativecommons.org/licenses/by-sa/3.0/"/>
              </a:rPr>
              <a:t>CC BY-SA</a:t>
            </a:r>
            <a:endParaRPr lang="en-US" sz="900" dirty="0"/>
          </a:p>
        </p:txBody>
      </p:sp>
      <p:pic>
        <p:nvPicPr>
          <p:cNvPr id="13" name="Picture 12">
            <a:extLst>
              <a:ext uri="{FF2B5EF4-FFF2-40B4-BE49-F238E27FC236}">
                <a16:creationId xmlns:a16="http://schemas.microsoft.com/office/drawing/2014/main" id="{5166DDD0-E5F5-92A5-18E7-80058D41779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84987" y="4184275"/>
            <a:ext cx="4351135" cy="2524468"/>
          </a:xfrm>
          <a:prstGeom prst="rect">
            <a:avLst/>
          </a:prstGeom>
        </p:spPr>
      </p:pic>
      <p:pic>
        <p:nvPicPr>
          <p:cNvPr id="15" name="Picture 14">
            <a:extLst>
              <a:ext uri="{FF2B5EF4-FFF2-40B4-BE49-F238E27FC236}">
                <a16:creationId xmlns:a16="http://schemas.microsoft.com/office/drawing/2014/main" id="{C4517040-A82A-0355-7F99-2869AA756EF1}"/>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779263" y="1322585"/>
            <a:ext cx="7412737" cy="3511296"/>
          </a:xfrm>
          <a:prstGeom prst="rect">
            <a:avLst/>
          </a:prstGeom>
        </p:spPr>
      </p:pic>
      <p:sp>
        <p:nvSpPr>
          <p:cNvPr id="16" name="TextBox 15">
            <a:extLst>
              <a:ext uri="{FF2B5EF4-FFF2-40B4-BE49-F238E27FC236}">
                <a16:creationId xmlns:a16="http://schemas.microsoft.com/office/drawing/2014/main" id="{87D81F2E-D650-92DF-E6B5-845274808409}"/>
              </a:ext>
            </a:extLst>
          </p:cNvPr>
          <p:cNvSpPr txBox="1"/>
          <p:nvPr/>
        </p:nvSpPr>
        <p:spPr>
          <a:xfrm>
            <a:off x="1746738" y="6708743"/>
            <a:ext cx="9467194" cy="230832"/>
          </a:xfrm>
          <a:prstGeom prst="rect">
            <a:avLst/>
          </a:prstGeom>
          <a:noFill/>
        </p:spPr>
        <p:txBody>
          <a:bodyPr wrap="square" rtlCol="0">
            <a:spAutoFit/>
          </a:bodyPr>
          <a:lstStyle/>
          <a:p>
            <a:r>
              <a:rPr lang="en-US" sz="900">
                <a:hlinkClick r:id="rId9" tooltip="https://ecogreenlove.com/2017/07/01/plasticfree-july/comment-page-1/"/>
              </a:rPr>
              <a:t>This Photo</a:t>
            </a:r>
            <a:r>
              <a:rPr lang="en-US" sz="900"/>
              <a:t> by Unknown Author is licensed under </a:t>
            </a:r>
            <a:r>
              <a:rPr lang="en-US" sz="900">
                <a:hlinkClick r:id="rId10" tooltip="https://creativecommons.org/licenses/by-nc-sa/3.0/"/>
              </a:rPr>
              <a:t>CC BY-SA-NC</a:t>
            </a:r>
            <a:endParaRPr lang="en-US" sz="900"/>
          </a:p>
        </p:txBody>
      </p:sp>
    </p:spTree>
    <p:extLst>
      <p:ext uri="{BB962C8B-B14F-4D97-AF65-F5344CB8AC3E}">
        <p14:creationId xmlns:p14="http://schemas.microsoft.com/office/powerpoint/2010/main" val="311801707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EC4AE-A580-383F-EC1F-EEDF927DABB9}"/>
              </a:ext>
            </a:extLst>
          </p:cNvPr>
          <p:cNvSpPr>
            <a:spLocks noGrp="1"/>
          </p:cNvSpPr>
          <p:nvPr>
            <p:ph type="title"/>
          </p:nvPr>
        </p:nvSpPr>
        <p:spPr>
          <a:xfrm>
            <a:off x="919119" y="328246"/>
            <a:ext cx="10353761" cy="1254369"/>
          </a:xfrm>
        </p:spPr>
        <p:txBody>
          <a:bodyPr>
            <a:normAutofit/>
          </a:bodyPr>
          <a:lstStyle/>
          <a:p>
            <a:r>
              <a:rPr lang="en-US" sz="7200" dirty="0"/>
              <a:t>NOISE POLLUTION</a:t>
            </a:r>
          </a:p>
        </p:txBody>
      </p:sp>
      <p:pic>
        <p:nvPicPr>
          <p:cNvPr id="4" name="Picture 3">
            <a:extLst>
              <a:ext uri="{FF2B5EF4-FFF2-40B4-BE49-F238E27FC236}">
                <a16:creationId xmlns:a16="http://schemas.microsoft.com/office/drawing/2014/main" id="{665735AE-7364-D2ED-75D7-E20ABD78D22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8843" y="1395045"/>
            <a:ext cx="4661066" cy="2798885"/>
          </a:xfrm>
          <a:prstGeom prst="rect">
            <a:avLst/>
          </a:prstGeom>
        </p:spPr>
      </p:pic>
      <p:sp>
        <p:nvSpPr>
          <p:cNvPr id="5" name="TextBox 4">
            <a:extLst>
              <a:ext uri="{FF2B5EF4-FFF2-40B4-BE49-F238E27FC236}">
                <a16:creationId xmlns:a16="http://schemas.microsoft.com/office/drawing/2014/main" id="{1FD14BB2-C949-F091-1937-5AA0F044BAF4}"/>
              </a:ext>
            </a:extLst>
          </p:cNvPr>
          <p:cNvSpPr txBox="1"/>
          <p:nvPr/>
        </p:nvSpPr>
        <p:spPr>
          <a:xfrm>
            <a:off x="168843" y="4193930"/>
            <a:ext cx="4661066" cy="230832"/>
          </a:xfrm>
          <a:prstGeom prst="rect">
            <a:avLst/>
          </a:prstGeom>
          <a:noFill/>
        </p:spPr>
        <p:txBody>
          <a:bodyPr wrap="square" rtlCol="0">
            <a:spAutoFit/>
          </a:bodyPr>
          <a:lstStyle/>
          <a:p>
            <a:r>
              <a:rPr lang="en-US" sz="900">
                <a:hlinkClick r:id="rId3" tooltip="https://en.wikipedia.org/wiki/Noise_pollution"/>
              </a:rPr>
              <a:t>This Photo</a:t>
            </a:r>
            <a:r>
              <a:rPr lang="en-US" sz="900"/>
              <a:t> by Unknown Author is licensed under </a:t>
            </a:r>
            <a:r>
              <a:rPr lang="en-US" sz="900">
                <a:hlinkClick r:id="rId4" tooltip="https://creativecommons.org/licenses/by-sa/3.0/"/>
              </a:rPr>
              <a:t>CC BY-SA</a:t>
            </a:r>
            <a:endParaRPr lang="en-US" sz="900"/>
          </a:p>
        </p:txBody>
      </p:sp>
      <p:sp>
        <p:nvSpPr>
          <p:cNvPr id="8" name="TextBox 7">
            <a:extLst>
              <a:ext uri="{FF2B5EF4-FFF2-40B4-BE49-F238E27FC236}">
                <a16:creationId xmlns:a16="http://schemas.microsoft.com/office/drawing/2014/main" id="{EF218E60-9336-1B16-7C99-4C276C708BBC}"/>
              </a:ext>
            </a:extLst>
          </p:cNvPr>
          <p:cNvSpPr txBox="1"/>
          <p:nvPr/>
        </p:nvSpPr>
        <p:spPr>
          <a:xfrm>
            <a:off x="5577825" y="4424764"/>
            <a:ext cx="5336360" cy="230832"/>
          </a:xfrm>
          <a:prstGeom prst="rect">
            <a:avLst/>
          </a:prstGeom>
          <a:noFill/>
        </p:spPr>
        <p:txBody>
          <a:bodyPr wrap="square" rtlCol="0">
            <a:spAutoFit/>
          </a:bodyPr>
          <a:lstStyle/>
          <a:p>
            <a:r>
              <a:rPr lang="en-US" sz="900">
                <a:hlinkClick r:id="rId5" tooltip="https://www.sketchport.com/drawing/6292186396098560/stop-the-noise"/>
              </a:rPr>
              <a:t>This Photo</a:t>
            </a:r>
            <a:r>
              <a:rPr lang="en-US" sz="900"/>
              <a:t> by Unknown Author is licensed under </a:t>
            </a:r>
            <a:r>
              <a:rPr lang="en-US" sz="900">
                <a:hlinkClick r:id="rId6" tooltip="https://creativecommons.org/licenses/by/3.0/"/>
              </a:rPr>
              <a:t>CC BY</a:t>
            </a:r>
            <a:endParaRPr lang="en-US" sz="900"/>
          </a:p>
        </p:txBody>
      </p:sp>
      <p:pic>
        <p:nvPicPr>
          <p:cNvPr id="7" name="Picture 6">
            <a:extLst>
              <a:ext uri="{FF2B5EF4-FFF2-40B4-BE49-F238E27FC236}">
                <a16:creationId xmlns:a16="http://schemas.microsoft.com/office/drawing/2014/main" id="{A9025F3C-D9D6-1391-2CBD-6483CD0750B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770075" y="1473006"/>
            <a:ext cx="5336360" cy="3038034"/>
          </a:xfrm>
          <a:prstGeom prst="rect">
            <a:avLst/>
          </a:prstGeom>
        </p:spPr>
      </p:pic>
      <p:sp>
        <p:nvSpPr>
          <p:cNvPr id="15" name="TextBox 14">
            <a:extLst>
              <a:ext uri="{FF2B5EF4-FFF2-40B4-BE49-F238E27FC236}">
                <a16:creationId xmlns:a16="http://schemas.microsoft.com/office/drawing/2014/main" id="{1D833B06-651B-5427-EE78-E21475D5A9B7}"/>
              </a:ext>
            </a:extLst>
          </p:cNvPr>
          <p:cNvSpPr txBox="1"/>
          <p:nvPr/>
        </p:nvSpPr>
        <p:spPr>
          <a:xfrm>
            <a:off x="5638800" y="2971800"/>
            <a:ext cx="914400" cy="914400"/>
          </a:xfrm>
          <a:prstGeom prst="rect">
            <a:avLst/>
          </a:prstGeom>
          <a:noFill/>
        </p:spPr>
        <p:txBody>
          <a:bodyPr wrap="square" rtlCol="0">
            <a:spAutoFit/>
          </a:bodyPr>
          <a:lstStyle/>
          <a:p>
            <a:endParaRPr lang="en-US" dirty="0"/>
          </a:p>
        </p:txBody>
      </p:sp>
      <p:sp>
        <p:nvSpPr>
          <p:cNvPr id="16" name="TextBox 15">
            <a:extLst>
              <a:ext uri="{FF2B5EF4-FFF2-40B4-BE49-F238E27FC236}">
                <a16:creationId xmlns:a16="http://schemas.microsoft.com/office/drawing/2014/main" id="{7600998E-292D-716F-1DC4-0FA1CCA0BF9D}"/>
              </a:ext>
            </a:extLst>
          </p:cNvPr>
          <p:cNvSpPr txBox="1"/>
          <p:nvPr/>
        </p:nvSpPr>
        <p:spPr>
          <a:xfrm>
            <a:off x="1055078" y="4818186"/>
            <a:ext cx="8100646" cy="1866900"/>
          </a:xfrm>
          <a:prstGeom prst="rect">
            <a:avLst/>
          </a:prstGeom>
          <a:noFill/>
        </p:spPr>
        <p:txBody>
          <a:bodyPr wrap="square" rtlCol="0">
            <a:spAutoFit/>
          </a:bodyPr>
          <a:lstStyle/>
          <a:p>
            <a:endParaRPr lang="en-US" dirty="0"/>
          </a:p>
        </p:txBody>
      </p:sp>
      <p:sp>
        <p:nvSpPr>
          <p:cNvPr id="3" name="Rectangle: Rounded Corners 2">
            <a:extLst>
              <a:ext uri="{FF2B5EF4-FFF2-40B4-BE49-F238E27FC236}">
                <a16:creationId xmlns:a16="http://schemas.microsoft.com/office/drawing/2014/main" id="{410C4A05-37ED-C247-81F5-4FB11E957440}"/>
              </a:ext>
            </a:extLst>
          </p:cNvPr>
          <p:cNvSpPr/>
          <p:nvPr/>
        </p:nvSpPr>
        <p:spPr>
          <a:xfrm flipH="1">
            <a:off x="312982" y="5135296"/>
            <a:ext cx="10914185" cy="13329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Noise pollution ,also known  as environmental noise or sound pollution is the propagation of noise with harmful impact on the activity of human or animal life .</a:t>
            </a:r>
          </a:p>
        </p:txBody>
      </p:sp>
    </p:spTree>
    <p:extLst>
      <p:ext uri="{BB962C8B-B14F-4D97-AF65-F5344CB8AC3E}">
        <p14:creationId xmlns:p14="http://schemas.microsoft.com/office/powerpoint/2010/main" val="202496049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9047-4BC5-059A-C3E8-E9A34262A8C0}"/>
              </a:ext>
            </a:extLst>
          </p:cNvPr>
          <p:cNvSpPr>
            <a:spLocks noGrp="1"/>
          </p:cNvSpPr>
          <p:nvPr>
            <p:ph type="title"/>
          </p:nvPr>
        </p:nvSpPr>
        <p:spPr>
          <a:xfrm>
            <a:off x="913795" y="609600"/>
            <a:ext cx="10353762" cy="973015"/>
          </a:xfrm>
        </p:spPr>
        <p:txBody>
          <a:bodyPr>
            <a:normAutofit fontScale="90000"/>
          </a:bodyPr>
          <a:lstStyle/>
          <a:p>
            <a:r>
              <a:rPr lang="en-US" sz="6600" dirty="0"/>
              <a:t>LIGHT  POLLUTION </a:t>
            </a:r>
          </a:p>
        </p:txBody>
      </p:sp>
      <p:sp>
        <p:nvSpPr>
          <p:cNvPr id="4" name="Text Placeholder 3">
            <a:extLst>
              <a:ext uri="{FF2B5EF4-FFF2-40B4-BE49-F238E27FC236}">
                <a16:creationId xmlns:a16="http://schemas.microsoft.com/office/drawing/2014/main" id="{F4B23768-A792-F408-DB60-4BC89B8A4963}"/>
              </a:ext>
            </a:extLst>
          </p:cNvPr>
          <p:cNvSpPr>
            <a:spLocks noGrp="1"/>
          </p:cNvSpPr>
          <p:nvPr>
            <p:ph type="body" sz="half" idx="2"/>
          </p:nvPr>
        </p:nvSpPr>
        <p:spPr>
          <a:xfrm>
            <a:off x="913795" y="5435757"/>
            <a:ext cx="10353761" cy="1234674"/>
          </a:xfrm>
        </p:spPr>
        <p:txBody>
          <a:bodyPr/>
          <a:lstStyle/>
          <a:p>
            <a:r>
              <a:rPr lang="en-US" dirty="0"/>
              <a:t>Light pollution is the artificial illumination of the night sky , often limiting visibility of faint stars or others as luminous pollution .</a:t>
            </a:r>
          </a:p>
        </p:txBody>
      </p:sp>
      <p:pic>
        <p:nvPicPr>
          <p:cNvPr id="16" name="Content Placeholder 15">
            <a:extLst>
              <a:ext uri="{FF2B5EF4-FFF2-40B4-BE49-F238E27FC236}">
                <a16:creationId xmlns:a16="http://schemas.microsoft.com/office/drawing/2014/main" id="{C49BADC3-2A5A-AC27-467D-33BC7B76E8A0}"/>
              </a:ext>
            </a:extLst>
          </p:cNvPr>
          <p:cNvPicPr>
            <a:picLocks noGrp="1" noChangeAspect="1"/>
          </p:cNvPicPr>
          <p:nvPr>
            <p:ph idx="4294967295"/>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817688"/>
            <a:ext cx="5540375" cy="3457575"/>
          </a:xfrm>
        </p:spPr>
      </p:pic>
      <p:sp>
        <p:nvSpPr>
          <p:cNvPr id="17" name="TextBox 16">
            <a:extLst>
              <a:ext uri="{FF2B5EF4-FFF2-40B4-BE49-F238E27FC236}">
                <a16:creationId xmlns:a16="http://schemas.microsoft.com/office/drawing/2014/main" id="{5611C1ED-549E-B2F4-C51C-5EAECA21E1A8}"/>
              </a:ext>
            </a:extLst>
          </p:cNvPr>
          <p:cNvSpPr txBox="1"/>
          <p:nvPr/>
        </p:nvSpPr>
        <p:spPr>
          <a:xfrm>
            <a:off x="713954" y="5159847"/>
            <a:ext cx="5540844" cy="230832"/>
          </a:xfrm>
          <a:prstGeom prst="rect">
            <a:avLst/>
          </a:prstGeom>
          <a:noFill/>
        </p:spPr>
        <p:txBody>
          <a:bodyPr wrap="square" rtlCol="0">
            <a:spAutoFit/>
          </a:bodyPr>
          <a:lstStyle/>
          <a:p>
            <a:r>
              <a:rPr lang="en-US" sz="900">
                <a:hlinkClick r:id="rId3" tooltip="https://www.flickr.com/photos/timo_w2s/6691111353/"/>
              </a:rPr>
              <a:t>This Photo</a:t>
            </a:r>
            <a:r>
              <a:rPr lang="en-US" sz="900"/>
              <a:t> by Unknown Author is licensed under </a:t>
            </a:r>
            <a:r>
              <a:rPr lang="en-US" sz="900">
                <a:hlinkClick r:id="rId4" tooltip="https://creativecommons.org/licenses/by-sa/3.0/"/>
              </a:rPr>
              <a:t>CC BY-SA</a:t>
            </a:r>
            <a:endParaRPr lang="en-US" sz="900"/>
          </a:p>
        </p:txBody>
      </p:sp>
      <p:pic>
        <p:nvPicPr>
          <p:cNvPr id="19" name="Picture 18">
            <a:extLst>
              <a:ext uri="{FF2B5EF4-FFF2-40B4-BE49-F238E27FC236}">
                <a16:creationId xmlns:a16="http://schemas.microsoft.com/office/drawing/2014/main" id="{EB246FF6-0D1B-B996-A220-764123929DF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096000" y="1817077"/>
            <a:ext cx="5779477" cy="3458308"/>
          </a:xfrm>
          <a:prstGeom prst="rect">
            <a:avLst/>
          </a:prstGeom>
        </p:spPr>
      </p:pic>
      <p:sp>
        <p:nvSpPr>
          <p:cNvPr id="20" name="TextBox 19">
            <a:extLst>
              <a:ext uri="{FF2B5EF4-FFF2-40B4-BE49-F238E27FC236}">
                <a16:creationId xmlns:a16="http://schemas.microsoft.com/office/drawing/2014/main" id="{1B91B8A1-A574-6BCE-BE8D-A7A31DAD0DBD}"/>
              </a:ext>
            </a:extLst>
          </p:cNvPr>
          <p:cNvSpPr txBox="1"/>
          <p:nvPr/>
        </p:nvSpPr>
        <p:spPr>
          <a:xfrm>
            <a:off x="6141823" y="5124678"/>
            <a:ext cx="5779477" cy="230832"/>
          </a:xfrm>
          <a:prstGeom prst="rect">
            <a:avLst/>
          </a:prstGeom>
          <a:noFill/>
        </p:spPr>
        <p:txBody>
          <a:bodyPr wrap="square" rtlCol="0">
            <a:spAutoFit/>
          </a:bodyPr>
          <a:lstStyle/>
          <a:p>
            <a:r>
              <a:rPr lang="en-US" sz="900" dirty="0">
                <a:hlinkClick r:id="rId6" tooltip="https://www.snowaddiction.org/2014/06/youll-never-look-at-the-night-sky-in-the-same-way.html?m=1"/>
              </a:rPr>
              <a:t>This Photo</a:t>
            </a:r>
            <a:r>
              <a:rPr lang="en-US" sz="900" dirty="0"/>
              <a:t> by Unknown Author is licensed under </a:t>
            </a:r>
            <a:r>
              <a:rPr lang="en-US" sz="900" dirty="0">
                <a:hlinkClick r:id="rId7" tooltip="https://creativecommons.org/licenses/by/3.0/"/>
              </a:rPr>
              <a:t>CC BY</a:t>
            </a:r>
            <a:endParaRPr lang="en-US" sz="900" dirty="0"/>
          </a:p>
        </p:txBody>
      </p:sp>
    </p:spTree>
    <p:extLst>
      <p:ext uri="{BB962C8B-B14F-4D97-AF65-F5344CB8AC3E}">
        <p14:creationId xmlns:p14="http://schemas.microsoft.com/office/powerpoint/2010/main" val="1662517357"/>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43F54-1E86-844A-8E40-4FB87F96ADAB}"/>
              </a:ext>
            </a:extLst>
          </p:cNvPr>
          <p:cNvSpPr>
            <a:spLocks noGrp="1"/>
          </p:cNvSpPr>
          <p:nvPr>
            <p:ph type="title"/>
          </p:nvPr>
        </p:nvSpPr>
        <p:spPr>
          <a:xfrm>
            <a:off x="1154954" y="175846"/>
            <a:ext cx="8825659" cy="962074"/>
          </a:xfrm>
        </p:spPr>
        <p:txBody>
          <a:bodyPr>
            <a:normAutofit fontScale="90000"/>
          </a:bodyPr>
          <a:lstStyle/>
          <a:p>
            <a:r>
              <a:rPr lang="en-US" sz="7200" dirty="0"/>
              <a:t>VISUAL POLLUTION </a:t>
            </a:r>
          </a:p>
        </p:txBody>
      </p:sp>
      <p:sp>
        <p:nvSpPr>
          <p:cNvPr id="3" name="Text Placeholder 2">
            <a:extLst>
              <a:ext uri="{FF2B5EF4-FFF2-40B4-BE49-F238E27FC236}">
                <a16:creationId xmlns:a16="http://schemas.microsoft.com/office/drawing/2014/main" id="{413C6E1F-C1F9-9FA4-53D3-432EBCF4D41B}"/>
              </a:ext>
            </a:extLst>
          </p:cNvPr>
          <p:cNvSpPr>
            <a:spLocks noGrp="1"/>
          </p:cNvSpPr>
          <p:nvPr>
            <p:ph type="body" sz="half" idx="2"/>
          </p:nvPr>
        </p:nvSpPr>
        <p:spPr>
          <a:xfrm>
            <a:off x="156429" y="4501663"/>
            <a:ext cx="6900864" cy="2236242"/>
          </a:xfrm>
        </p:spPr>
        <p:txBody>
          <a:bodyPr/>
          <a:lstStyle/>
          <a:p>
            <a:pPr marL="285750" indent="-285750">
              <a:buFont typeface="Arial" panose="020B0604020202020204" pitchFamily="34" charset="0"/>
              <a:buChar char="•"/>
            </a:pPr>
            <a:r>
              <a:rPr lang="en-US" dirty="0"/>
              <a:t>* Visual pollution is the ruining of earths </a:t>
            </a:r>
            <a:r>
              <a:rPr lang="en-US" dirty="0" err="1"/>
              <a:t>aestherics</a:t>
            </a:r>
            <a:r>
              <a:rPr lang="en-US" dirty="0"/>
              <a:t> .</a:t>
            </a:r>
          </a:p>
          <a:p>
            <a:pPr marL="285750" indent="-285750">
              <a:buFont typeface="Arial" panose="020B0604020202020204" pitchFamily="34" charset="0"/>
              <a:buChar char="•"/>
            </a:pPr>
            <a:r>
              <a:rPr lang="en-US" dirty="0"/>
              <a:t>* Humans are the only organism that cause visual pollution .</a:t>
            </a:r>
          </a:p>
          <a:p>
            <a:r>
              <a:rPr lang="en-US" dirty="0"/>
              <a:t>* Visual pollution can cause the destruction of a habitat . </a:t>
            </a:r>
          </a:p>
          <a:p>
            <a:endParaRPr lang="en-US" dirty="0"/>
          </a:p>
        </p:txBody>
      </p:sp>
      <p:pic>
        <p:nvPicPr>
          <p:cNvPr id="4" name="Picture 3">
            <a:extLst>
              <a:ext uri="{FF2B5EF4-FFF2-40B4-BE49-F238E27FC236}">
                <a16:creationId xmlns:a16="http://schemas.microsoft.com/office/drawing/2014/main" id="{B3BAFC4B-EBC5-BE69-F406-CB9A0F53FDF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61753" y="1258015"/>
            <a:ext cx="2407263" cy="2989385"/>
          </a:xfrm>
          <a:prstGeom prst="rect">
            <a:avLst/>
          </a:prstGeom>
        </p:spPr>
      </p:pic>
      <p:sp>
        <p:nvSpPr>
          <p:cNvPr id="5" name="TextBox 4">
            <a:extLst>
              <a:ext uri="{FF2B5EF4-FFF2-40B4-BE49-F238E27FC236}">
                <a16:creationId xmlns:a16="http://schemas.microsoft.com/office/drawing/2014/main" id="{2606D822-A956-D63C-6315-5A3D8AB67B15}"/>
              </a:ext>
            </a:extLst>
          </p:cNvPr>
          <p:cNvSpPr txBox="1"/>
          <p:nvPr/>
        </p:nvSpPr>
        <p:spPr>
          <a:xfrm>
            <a:off x="156429" y="4217010"/>
            <a:ext cx="3231539" cy="369332"/>
          </a:xfrm>
          <a:prstGeom prst="rect">
            <a:avLst/>
          </a:prstGeom>
          <a:noFill/>
        </p:spPr>
        <p:txBody>
          <a:bodyPr wrap="square" rtlCol="0">
            <a:spAutoFit/>
          </a:bodyPr>
          <a:lstStyle/>
          <a:p>
            <a:r>
              <a:rPr lang="en-US" sz="900">
                <a:hlinkClick r:id="rId3" tooltip="https://www.eoi.es/blogs/imsd/why-should-we-care-about-climate-change-2/"/>
              </a:rPr>
              <a:t>This Photo</a:t>
            </a:r>
            <a:r>
              <a:rPr lang="en-US" sz="900"/>
              <a:t> by Unknown Author is licensed under </a:t>
            </a:r>
            <a:r>
              <a:rPr lang="en-US" sz="900">
                <a:hlinkClick r:id="rId4" tooltip="https://creativecommons.org/licenses/by-nc-sa/3.0/"/>
              </a:rPr>
              <a:t>CC BY-SA-NC</a:t>
            </a:r>
            <a:endParaRPr lang="en-US" sz="900"/>
          </a:p>
        </p:txBody>
      </p:sp>
      <p:pic>
        <p:nvPicPr>
          <p:cNvPr id="7" name="Picture 6">
            <a:extLst>
              <a:ext uri="{FF2B5EF4-FFF2-40B4-BE49-F238E27FC236}">
                <a16:creationId xmlns:a16="http://schemas.microsoft.com/office/drawing/2014/main" id="{B961E9E8-DDAC-78C4-F492-AC44A1302D3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56429" y="1258015"/>
            <a:ext cx="4372708" cy="2989385"/>
          </a:xfrm>
          <a:prstGeom prst="rect">
            <a:avLst/>
          </a:prstGeom>
        </p:spPr>
      </p:pic>
      <p:sp>
        <p:nvSpPr>
          <p:cNvPr id="8" name="TextBox 7">
            <a:extLst>
              <a:ext uri="{FF2B5EF4-FFF2-40B4-BE49-F238E27FC236}">
                <a16:creationId xmlns:a16="http://schemas.microsoft.com/office/drawing/2014/main" id="{3AFAE201-FFC5-52B6-45A5-C5DCF722CC3F}"/>
              </a:ext>
            </a:extLst>
          </p:cNvPr>
          <p:cNvSpPr txBox="1"/>
          <p:nvPr/>
        </p:nvSpPr>
        <p:spPr>
          <a:xfrm>
            <a:off x="7069016" y="6601907"/>
            <a:ext cx="4372708" cy="230832"/>
          </a:xfrm>
          <a:prstGeom prst="rect">
            <a:avLst/>
          </a:prstGeom>
          <a:noFill/>
        </p:spPr>
        <p:txBody>
          <a:bodyPr wrap="square" rtlCol="0">
            <a:spAutoFit/>
          </a:bodyPr>
          <a:lstStyle/>
          <a:p>
            <a:r>
              <a:rPr lang="en-US" sz="900" dirty="0">
                <a:hlinkClick r:id="rId6" tooltip="https://blogs.lse.ac.uk/lsereviewofbooks/2014/05/27/book-review-visual-pollution-advertising-signage-and-environmental-quality-by-adriana-portella/"/>
              </a:rPr>
              <a:t>This Photo</a:t>
            </a:r>
            <a:r>
              <a:rPr lang="en-US" sz="900" dirty="0"/>
              <a:t> by Unknown Author is licensed under </a:t>
            </a:r>
            <a:r>
              <a:rPr lang="en-US" sz="900" dirty="0">
                <a:hlinkClick r:id="rId7" tooltip="https://creativecommons.org/licenses/by-nc-nd/3.0/"/>
              </a:rPr>
              <a:t>CC BY-NC-ND</a:t>
            </a:r>
            <a:endParaRPr lang="en-US" sz="900" dirty="0"/>
          </a:p>
        </p:txBody>
      </p:sp>
      <p:pic>
        <p:nvPicPr>
          <p:cNvPr id="10" name="Picture 9">
            <a:extLst>
              <a:ext uri="{FF2B5EF4-FFF2-40B4-BE49-F238E27FC236}">
                <a16:creationId xmlns:a16="http://schemas.microsoft.com/office/drawing/2014/main" id="{7FBA9E52-51D0-74B5-5349-526682014E6D}"/>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435969" y="703385"/>
            <a:ext cx="6060831" cy="6265352"/>
          </a:xfrm>
          <a:prstGeom prst="rect">
            <a:avLst/>
          </a:prstGeom>
        </p:spPr>
      </p:pic>
      <p:sp>
        <p:nvSpPr>
          <p:cNvPr id="11" name="TextBox 10">
            <a:extLst>
              <a:ext uri="{FF2B5EF4-FFF2-40B4-BE49-F238E27FC236}">
                <a16:creationId xmlns:a16="http://schemas.microsoft.com/office/drawing/2014/main" id="{245CF723-535C-D5C7-E22F-5DCD0E95359B}"/>
              </a:ext>
            </a:extLst>
          </p:cNvPr>
          <p:cNvSpPr txBox="1"/>
          <p:nvPr/>
        </p:nvSpPr>
        <p:spPr>
          <a:xfrm>
            <a:off x="6459415" y="6858000"/>
            <a:ext cx="6353908" cy="230832"/>
          </a:xfrm>
          <a:prstGeom prst="rect">
            <a:avLst/>
          </a:prstGeom>
          <a:noFill/>
        </p:spPr>
        <p:txBody>
          <a:bodyPr wrap="square" rtlCol="0">
            <a:spAutoFit/>
          </a:bodyPr>
          <a:lstStyle/>
          <a:p>
            <a:r>
              <a:rPr lang="en-US" sz="900">
                <a:hlinkClick r:id="rId9" tooltip="https://www.pngall.com/pollution-png/download/53723"/>
              </a:rPr>
              <a:t>This Photo</a:t>
            </a:r>
            <a:r>
              <a:rPr lang="en-US" sz="900"/>
              <a:t> by Unknown Author is licensed under </a:t>
            </a:r>
            <a:r>
              <a:rPr lang="en-US" sz="900">
                <a:hlinkClick r:id="rId10" tooltip="https://creativecommons.org/licenses/by-nc/3.0/"/>
              </a:rPr>
              <a:t>CC BY-NC</a:t>
            </a:r>
            <a:endParaRPr lang="en-US" sz="900"/>
          </a:p>
        </p:txBody>
      </p:sp>
    </p:spTree>
    <p:extLst>
      <p:ext uri="{BB962C8B-B14F-4D97-AF65-F5344CB8AC3E}">
        <p14:creationId xmlns:p14="http://schemas.microsoft.com/office/powerpoint/2010/main" val="58915084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5A5AD-6317-47EB-CFBE-52616A59D8A8}"/>
              </a:ext>
            </a:extLst>
          </p:cNvPr>
          <p:cNvSpPr>
            <a:spLocks noGrp="1"/>
          </p:cNvSpPr>
          <p:nvPr>
            <p:ph type="ctrTitle"/>
          </p:nvPr>
        </p:nvSpPr>
        <p:spPr>
          <a:xfrm>
            <a:off x="1285826" y="120375"/>
            <a:ext cx="9966960" cy="4375423"/>
          </a:xfrm>
        </p:spPr>
        <p:txBody>
          <a:bodyPr/>
          <a:lstStyle/>
          <a:p>
            <a:r>
              <a:rPr lang="en-US" dirty="0"/>
              <a:t>STOP polluting you aren’t alone on this planet ……..</a:t>
            </a:r>
          </a:p>
        </p:txBody>
      </p:sp>
      <p:sp>
        <p:nvSpPr>
          <p:cNvPr id="3" name="Subtitle 2">
            <a:extLst>
              <a:ext uri="{FF2B5EF4-FFF2-40B4-BE49-F238E27FC236}">
                <a16:creationId xmlns:a16="http://schemas.microsoft.com/office/drawing/2014/main" id="{DB72FC67-047E-7877-FF46-B5A627309612}"/>
              </a:ext>
            </a:extLst>
          </p:cNvPr>
          <p:cNvSpPr>
            <a:spLocks noGrp="1"/>
          </p:cNvSpPr>
          <p:nvPr>
            <p:ph type="subTitle" idx="1"/>
          </p:nvPr>
        </p:nvSpPr>
        <p:spPr>
          <a:xfrm flipV="1">
            <a:off x="1709530" y="6506307"/>
            <a:ext cx="8767860" cy="45719"/>
          </a:xfrm>
        </p:spPr>
        <p:txBody>
          <a:bodyPr>
            <a:normAutofit fontScale="25000" lnSpcReduction="20000"/>
          </a:bodyPr>
          <a:lstStyle/>
          <a:p>
            <a:endParaRPr lang="en-US" dirty="0"/>
          </a:p>
        </p:txBody>
      </p:sp>
    </p:spTree>
    <p:extLst>
      <p:ext uri="{BB962C8B-B14F-4D97-AF65-F5344CB8AC3E}">
        <p14:creationId xmlns:p14="http://schemas.microsoft.com/office/powerpoint/2010/main" val="3338323228"/>
      </p:ext>
    </p:extLst>
  </p:cSld>
  <p:clrMapOvr>
    <a:masterClrMapping/>
  </p:clrMapOvr>
  <mc:AlternateContent xmlns:mc="http://schemas.openxmlformats.org/markup-compatibility/2006">
    <mc:Choice xmlns:p14="http://schemas.microsoft.com/office/powerpoint/2010/main" Requires="p14">
      <p:transition p14:dur="250">
        <p14:vortex dir="r"/>
        <p:sndAc>
          <p:stSnd>
            <p:snd r:embed="rId2" name="bomb.wav"/>
          </p:stSnd>
        </p:sndAc>
      </p:transition>
    </mc:Choice>
    <mc:Fallback>
      <p:transition>
        <p:fade/>
        <p:sndAc>
          <p:stSnd>
            <p:snd r:embed="rId2" name="bomb.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1_Damask">
  <a:themeElements>
    <a:clrScheme name="Damask">
      <a:dk1>
        <a:sysClr val="windowText" lastClr="000000"/>
      </a:dk1>
      <a:lt1>
        <a:sysClr val="window" lastClr="FFFFFF"/>
      </a:lt1>
      <a:dk2>
        <a:srgbClr val="6D8C60"/>
      </a:dk2>
      <a:lt2>
        <a:srgbClr val="B1D7A1"/>
      </a:lt2>
      <a:accent1>
        <a:srgbClr val="81B992"/>
      </a:accent1>
      <a:accent2>
        <a:srgbClr val="9ABC65"/>
      </a:accent2>
      <a:accent3>
        <a:srgbClr val="BDB564"/>
      </a:accent3>
      <a:accent4>
        <a:srgbClr val="BD8964"/>
      </a:accent4>
      <a:accent5>
        <a:srgbClr val="BD6466"/>
      </a:accent5>
      <a:accent6>
        <a:srgbClr val="64A4BD"/>
      </a:accent6>
      <a:hlink>
        <a:srgbClr val="8CCC71"/>
      </a:hlink>
      <a:folHlink>
        <a:srgbClr val="A4C795"/>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4539428D-6454-4FE6-B992-2D59F0AC2F89}"/>
    </a:ext>
  </a:extLst>
</a:theme>
</file>

<file path=ppt/theme/theme2.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ppt/theme/theme3.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4.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5.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2693</TotalTime>
  <Words>356</Words>
  <Application>Microsoft Office PowerPoint</Application>
  <PresentationFormat>Widescreen</PresentationFormat>
  <Paragraphs>35</Paragraphs>
  <Slides>8</Slides>
  <Notes>1</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8</vt:i4>
      </vt:variant>
    </vt:vector>
  </HeadingPairs>
  <TitlesOfParts>
    <vt:vector size="22" baseType="lpstr">
      <vt:lpstr>Arial</vt:lpstr>
      <vt:lpstr>Bookman Old Style</vt:lpstr>
      <vt:lpstr>Calibri</vt:lpstr>
      <vt:lpstr>Century Gothic</vt:lpstr>
      <vt:lpstr>Corbel</vt:lpstr>
      <vt:lpstr>Google Sans</vt:lpstr>
      <vt:lpstr>Rockwell</vt:lpstr>
      <vt:lpstr>Tw Cen MT</vt:lpstr>
      <vt:lpstr>Wingdings 3</vt:lpstr>
      <vt:lpstr>1_Damask</vt:lpstr>
      <vt:lpstr>Damask</vt:lpstr>
      <vt:lpstr>Circuit</vt:lpstr>
      <vt:lpstr>Ion</vt:lpstr>
      <vt:lpstr>Basis</vt:lpstr>
      <vt:lpstr>POLlUTION  </vt:lpstr>
      <vt:lpstr>Types of pollution</vt:lpstr>
      <vt:lpstr>Air pollution </vt:lpstr>
      <vt:lpstr>WATER  POLLUTION</vt:lpstr>
      <vt:lpstr>NOISE POLLUTION</vt:lpstr>
      <vt:lpstr>LIGHT  POLLUTION </vt:lpstr>
      <vt:lpstr>VISUAL POLLUTION </vt:lpstr>
      <vt:lpstr>STOP polluting you aren’t alone on this planet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POLUTION</dc:title>
  <dc:creator>Admin</dc:creator>
  <cp:lastModifiedBy>Admin</cp:lastModifiedBy>
  <cp:revision>5</cp:revision>
  <dcterms:created xsi:type="dcterms:W3CDTF">2024-05-18T12:23:01Z</dcterms:created>
  <dcterms:modified xsi:type="dcterms:W3CDTF">2024-05-30T06:32:43Z</dcterms:modified>
</cp:coreProperties>
</file>